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16"/>
  </p:notesMasterIdLst>
  <p:sldIdLst>
    <p:sldId id="256" r:id="rId3"/>
    <p:sldId id="308" r:id="rId4"/>
    <p:sldId id="259" r:id="rId5"/>
    <p:sldId id="310" r:id="rId6"/>
    <p:sldId id="305" r:id="rId7"/>
    <p:sldId id="311" r:id="rId8"/>
    <p:sldId id="313" r:id="rId9"/>
    <p:sldId id="314" r:id="rId10"/>
    <p:sldId id="316" r:id="rId11"/>
    <p:sldId id="315" r:id="rId12"/>
    <p:sldId id="306" r:id="rId13"/>
    <p:sldId id="260" r:id="rId14"/>
    <p:sldId id="303" r:id="rId15"/>
  </p:sldIdLst>
  <p:sldSz cx="9144000" cy="5143500" type="screen16x9"/>
  <p:notesSz cx="6858000" cy="9144000"/>
  <p:embeddedFontLst>
    <p:embeddedFont>
      <p:font typeface="Adobe Kaiti Std R" panose="02020400000000000000" pitchFamily="18" charset="-128"/>
      <p:regular r:id="rId17"/>
    </p:embeddedFont>
    <p:embeddedFont>
      <p:font typeface="Abel" panose="020B0604020202020204" charset="0"/>
      <p:regular r:id="rId18"/>
    </p:embeddedFont>
    <p:embeddedFont>
      <p:font typeface="Barlow Semi Condensed" panose="00000506000000000000" pitchFamily="2" charset="0"/>
      <p:regular r:id="rId19"/>
      <p:bold r:id="rId20"/>
      <p:italic r:id="rId21"/>
      <p:boldItalic r:id="rId22"/>
    </p:embeddedFont>
    <p:embeddedFont>
      <p:font typeface="Barlow Semi Condensed Medium" panose="00000606000000000000" pitchFamily="2" charset="0"/>
      <p:regular r:id="rId23"/>
      <p:bold r:id="rId24"/>
      <p:italic r:id="rId25"/>
      <p:boldItalic r:id="rId26"/>
    </p:embeddedFont>
    <p:embeddedFont>
      <p:font typeface="Fjalla One" panose="020B0604020202020204" charset="0"/>
      <p:regular r:id="rId27"/>
    </p:embeddedFont>
    <p:embeddedFont>
      <p:font typeface="Proxima Nova" panose="020B0604020202020204" charset="0"/>
      <p:regular r:id="rId28"/>
      <p:bold r:id="rId29"/>
      <p:italic r:id="rId30"/>
      <p:boldItalic r:id="rId31"/>
    </p:embeddedFont>
    <p:embeddedFont>
      <p:font typeface="Proxima Nova Semibold" panose="020B0604020202020204" charset="0"/>
      <p:regular r:id="rId32"/>
      <p:bold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49CF05-FD39-4345-B1A8-39929E48AC28}">
  <a:tblStyle styleId="{0349CF05-FD39-4345-B1A8-39929E48AC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14" y="21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260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129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8714a43093_1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" name="Google Shape;2972;g8714a43093_1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210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6" name="Google Shape;15336;g86fa6133bc_4_20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7" name="Google Shape;15337;g86fa6133bc_4_20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62" r:id="rId9"/>
    <p:sldLayoutId id="2147483663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684" name="Google Shape;1684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2"/>
                </a:solidFill>
              </a:rPr>
              <a:t>Become To </a:t>
            </a:r>
            <a:r>
              <a:rPr lang="en-US" sz="3600" dirty="0"/>
              <a:t>Front-end Junior Programmer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/>
              <a:t>#SharingBarengMinqof</a:t>
            </a:r>
            <a:endParaRPr sz="23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0F21D-E1C9-40F4-94CA-732E2BA24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Yang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Digunakan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33571D-2D95-4BE7-B811-0D67DE73B3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Version Control</a:t>
            </a:r>
            <a:endParaRPr lang="en-ID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7BD124D-E7E0-458D-9851-1806756D47E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1600" dirty="0"/>
              <a:t>IDE / Code Editor</a:t>
            </a:r>
            <a:endParaRPr lang="en-ID" sz="1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21AA7DE-04E0-4AD5-A8AA-D4D7C27ACAC0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dirty="0"/>
              <a:t>Graphic Tools</a:t>
            </a:r>
            <a:endParaRPr lang="en-ID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11A01AB-BB82-4632-A946-45F39574812F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/>
              <a:t>Git ,Subversion, Mercurial , Azure Dev Ops</a:t>
            </a:r>
            <a:endParaRPr lang="en-ID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83B215E-7588-4BFA-8AC1-CE4D2731F4BF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749040" y="1581911"/>
            <a:ext cx="1636800" cy="1170813"/>
          </a:xfrm>
        </p:spPr>
        <p:txBody>
          <a:bodyPr/>
          <a:lstStyle/>
          <a:p>
            <a:r>
              <a:rPr lang="en-US" sz="1500" dirty="0"/>
              <a:t>Visual Studio Code, Atom , Sublime Text, JetBrains </a:t>
            </a:r>
            <a:r>
              <a:rPr lang="en-US" sz="1500" dirty="0" err="1"/>
              <a:t>dsb</a:t>
            </a:r>
            <a:r>
              <a:rPr lang="en-US" sz="1500" dirty="0"/>
              <a:t>.</a:t>
            </a:r>
            <a:endParaRPr lang="en-ID" sz="15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74716E6-5B30-427B-9075-5C6BE13648C7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dirty="0"/>
              <a:t>Figma , Adobe XD ,</a:t>
            </a:r>
          </a:p>
          <a:p>
            <a:r>
              <a:rPr lang="en-US" dirty="0" err="1"/>
              <a:t>Photosop</a:t>
            </a:r>
            <a:endParaRPr lang="en-ID" dirty="0"/>
          </a:p>
        </p:txBody>
      </p:sp>
      <p:sp>
        <p:nvSpPr>
          <p:cNvPr id="9" name="Subtitle 4">
            <a:extLst>
              <a:ext uri="{FF2B5EF4-FFF2-40B4-BE49-F238E27FC236}">
                <a16:creationId xmlns:a16="http://schemas.microsoft.com/office/drawing/2014/main" id="{24CF7163-B97E-4FF4-A083-222E2BBC303F}"/>
              </a:ext>
            </a:extLst>
          </p:cNvPr>
          <p:cNvSpPr txBox="1">
            <a:spLocks/>
          </p:cNvSpPr>
          <p:nvPr/>
        </p:nvSpPr>
        <p:spPr>
          <a:xfrm>
            <a:off x="1293013" y="3432195"/>
            <a:ext cx="1830324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en-US" dirty="0"/>
              <a:t>Package Control</a:t>
            </a:r>
            <a:endParaRPr lang="en-ID" dirty="0"/>
          </a:p>
        </p:txBody>
      </p:sp>
      <p:sp>
        <p:nvSpPr>
          <p:cNvPr id="10" name="Subtitle 7">
            <a:extLst>
              <a:ext uri="{FF2B5EF4-FFF2-40B4-BE49-F238E27FC236}">
                <a16:creationId xmlns:a16="http://schemas.microsoft.com/office/drawing/2014/main" id="{ECC3EDFE-14A4-41FF-B97B-92A7BACEDC1C}"/>
              </a:ext>
            </a:extLst>
          </p:cNvPr>
          <p:cNvSpPr txBox="1">
            <a:spLocks/>
          </p:cNvSpPr>
          <p:nvPr/>
        </p:nvSpPr>
        <p:spPr>
          <a:xfrm>
            <a:off x="1341394" y="3750867"/>
            <a:ext cx="1733562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 dirty="0"/>
              <a:t>NPM, </a:t>
            </a:r>
            <a:r>
              <a:rPr lang="en-US" dirty="0" err="1"/>
              <a:t>Ninite</a:t>
            </a:r>
            <a:r>
              <a:rPr lang="en-US" dirty="0"/>
              <a:t> , Helix Core, </a:t>
            </a:r>
            <a:r>
              <a:rPr lang="en-US" dirty="0" err="1"/>
              <a:t>Github</a:t>
            </a:r>
            <a:r>
              <a:rPr lang="en-US" dirty="0"/>
              <a:t> Package </a:t>
            </a:r>
            <a:r>
              <a:rPr lang="en-US" dirty="0" err="1"/>
              <a:t>Registery</a:t>
            </a:r>
            <a:endParaRPr lang="en-ID" dirty="0"/>
          </a:p>
        </p:txBody>
      </p:sp>
      <p:sp>
        <p:nvSpPr>
          <p:cNvPr id="11" name="Subtitle 4">
            <a:extLst>
              <a:ext uri="{FF2B5EF4-FFF2-40B4-BE49-F238E27FC236}">
                <a16:creationId xmlns:a16="http://schemas.microsoft.com/office/drawing/2014/main" id="{387D765E-087A-4F69-B486-DB38ED82B90C}"/>
              </a:ext>
            </a:extLst>
          </p:cNvPr>
          <p:cNvSpPr txBox="1">
            <a:spLocks/>
          </p:cNvSpPr>
          <p:nvPr/>
        </p:nvSpPr>
        <p:spPr>
          <a:xfrm>
            <a:off x="3737610" y="2962549"/>
            <a:ext cx="1830324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en-US" dirty="0"/>
              <a:t>Framework</a:t>
            </a:r>
            <a:endParaRPr lang="en-ID" dirty="0"/>
          </a:p>
        </p:txBody>
      </p:sp>
      <p:sp>
        <p:nvSpPr>
          <p:cNvPr id="12" name="Subtitle 7">
            <a:extLst>
              <a:ext uri="{FF2B5EF4-FFF2-40B4-BE49-F238E27FC236}">
                <a16:creationId xmlns:a16="http://schemas.microsoft.com/office/drawing/2014/main" id="{5272E94D-7678-48EA-88C3-B21409D0F1EA}"/>
              </a:ext>
            </a:extLst>
          </p:cNvPr>
          <p:cNvSpPr txBox="1">
            <a:spLocks/>
          </p:cNvSpPr>
          <p:nvPr/>
        </p:nvSpPr>
        <p:spPr>
          <a:xfrm>
            <a:off x="3785991" y="3281221"/>
            <a:ext cx="1733562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 dirty="0"/>
              <a:t>Bootstrap , Tailwind, </a:t>
            </a:r>
            <a:r>
              <a:rPr lang="en-US" dirty="0" err="1"/>
              <a:t>Jquery</a:t>
            </a:r>
            <a:r>
              <a:rPr lang="en-US" dirty="0"/>
              <a:t>, Vue.js</a:t>
            </a:r>
            <a:endParaRPr lang="en-ID" dirty="0"/>
          </a:p>
        </p:txBody>
      </p:sp>
      <p:sp>
        <p:nvSpPr>
          <p:cNvPr id="13" name="Subtitle 4">
            <a:extLst>
              <a:ext uri="{FF2B5EF4-FFF2-40B4-BE49-F238E27FC236}">
                <a16:creationId xmlns:a16="http://schemas.microsoft.com/office/drawing/2014/main" id="{A8D3FDA3-A81B-4B4B-B511-AE2F7BD0B9BE}"/>
              </a:ext>
            </a:extLst>
          </p:cNvPr>
          <p:cNvSpPr txBox="1">
            <a:spLocks/>
          </p:cNvSpPr>
          <p:nvPr/>
        </p:nvSpPr>
        <p:spPr>
          <a:xfrm>
            <a:off x="6217920" y="3337536"/>
            <a:ext cx="1830324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en-US" dirty="0"/>
              <a:t>Icons</a:t>
            </a:r>
            <a:endParaRPr lang="en-ID" dirty="0"/>
          </a:p>
        </p:txBody>
      </p:sp>
      <p:sp>
        <p:nvSpPr>
          <p:cNvPr id="14" name="Subtitle 7">
            <a:extLst>
              <a:ext uri="{FF2B5EF4-FFF2-40B4-BE49-F238E27FC236}">
                <a16:creationId xmlns:a16="http://schemas.microsoft.com/office/drawing/2014/main" id="{C99F31D7-F730-47F7-B764-BC0D0156D416}"/>
              </a:ext>
            </a:extLst>
          </p:cNvPr>
          <p:cNvSpPr txBox="1">
            <a:spLocks/>
          </p:cNvSpPr>
          <p:nvPr/>
        </p:nvSpPr>
        <p:spPr>
          <a:xfrm>
            <a:off x="6266301" y="3656208"/>
            <a:ext cx="1733562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 dirty="0" err="1"/>
              <a:t>FontAwesome</a:t>
            </a:r>
            <a:r>
              <a:rPr lang="en-US" dirty="0"/>
              <a:t> , Feather Icons, </a:t>
            </a:r>
            <a:r>
              <a:rPr lang="en-US" dirty="0" err="1"/>
              <a:t>Freepik</a:t>
            </a:r>
            <a:r>
              <a:rPr lang="en-US" dirty="0"/>
              <a:t> </a:t>
            </a:r>
            <a:r>
              <a:rPr lang="en-US" dirty="0" err="1"/>
              <a:t>dsb</a:t>
            </a:r>
            <a:r>
              <a:rPr lang="en-US" dirty="0"/>
              <a:t> 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96738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52"/>
          <p:cNvSpPr txBox="1">
            <a:spLocks noGrp="1"/>
          </p:cNvSpPr>
          <p:nvPr>
            <p:ph type="subTitle" idx="4"/>
          </p:nvPr>
        </p:nvSpPr>
        <p:spPr>
          <a:xfrm>
            <a:off x="3689552" y="2095251"/>
            <a:ext cx="17649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Menyisihkan</a:t>
            </a:r>
            <a:r>
              <a:rPr lang="en-US" dirty="0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waktu</a:t>
            </a:r>
            <a:r>
              <a:rPr lang="en-US" dirty="0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coding</a:t>
            </a:r>
            <a:endParaRPr dirty="0">
              <a:solidFill>
                <a:schemeClr val="tx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75" name="Google Shape;2975;p52"/>
          <p:cNvSpPr txBox="1">
            <a:spLocks noGrp="1"/>
          </p:cNvSpPr>
          <p:nvPr>
            <p:ph type="subTitle" idx="5"/>
          </p:nvPr>
        </p:nvSpPr>
        <p:spPr>
          <a:xfrm>
            <a:off x="5856675" y="1755418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Network</a:t>
            </a:r>
            <a:endParaRPr dirty="0"/>
          </a:p>
        </p:txBody>
      </p:sp>
      <p:sp>
        <p:nvSpPr>
          <p:cNvPr id="2976" name="Google Shape;2976;p52"/>
          <p:cNvSpPr txBox="1">
            <a:spLocks noGrp="1"/>
          </p:cNvSpPr>
          <p:nvPr>
            <p:ph type="subTitle" idx="1"/>
          </p:nvPr>
        </p:nvSpPr>
        <p:spPr>
          <a:xfrm>
            <a:off x="1522425" y="1755418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Semangat</a:t>
            </a:r>
            <a:r>
              <a:rPr lang="en-US" dirty="0"/>
              <a:t> </a:t>
            </a:r>
            <a:r>
              <a:rPr lang="en-US" dirty="0" err="1"/>
              <a:t>Belajar</a:t>
            </a:r>
            <a:endParaRPr lang="en-US" dirty="0"/>
          </a:p>
        </p:txBody>
      </p:sp>
      <p:sp>
        <p:nvSpPr>
          <p:cNvPr id="2977" name="Google Shape;2977;p52"/>
          <p:cNvSpPr txBox="1">
            <a:spLocks noGrp="1"/>
          </p:cNvSpPr>
          <p:nvPr>
            <p:ph type="subTitle" idx="3"/>
          </p:nvPr>
        </p:nvSpPr>
        <p:spPr>
          <a:xfrm>
            <a:off x="3597450" y="1755418"/>
            <a:ext cx="1949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Mengatur</a:t>
            </a:r>
            <a:r>
              <a:rPr lang="en-US" dirty="0"/>
              <a:t> Waktu</a:t>
            </a:r>
            <a:endParaRPr dirty="0"/>
          </a:p>
        </p:txBody>
      </p:sp>
      <p:sp>
        <p:nvSpPr>
          <p:cNvPr id="2978" name="Google Shape;2978;p52"/>
          <p:cNvSpPr txBox="1">
            <a:spLocks noGrp="1"/>
          </p:cNvSpPr>
          <p:nvPr>
            <p:ph type="subTitle" idx="6"/>
          </p:nvPr>
        </p:nvSpPr>
        <p:spPr>
          <a:xfrm>
            <a:off x="5856675" y="2095251"/>
            <a:ext cx="17649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Sharing-sharing dan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gabung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grub IT</a:t>
            </a:r>
          </a:p>
        </p:txBody>
      </p:sp>
      <p:sp>
        <p:nvSpPr>
          <p:cNvPr id="2979" name="Google Shape;2979;p52"/>
          <p:cNvSpPr txBox="1">
            <a:spLocks noGrp="1"/>
          </p:cNvSpPr>
          <p:nvPr>
            <p:ph type="subTitle" idx="2"/>
          </p:nvPr>
        </p:nvSpPr>
        <p:spPr>
          <a:xfrm>
            <a:off x="1522425" y="2095251"/>
            <a:ext cx="17649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Semangat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untuk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mempelajari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Hal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Baru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80" name="Google Shape;2980;p52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TIPS</a:t>
            </a:r>
            <a:endParaRPr sz="2000" dirty="0"/>
          </a:p>
        </p:txBody>
      </p:sp>
      <p:sp>
        <p:nvSpPr>
          <p:cNvPr id="2994" name="Google Shape;2994;p52"/>
          <p:cNvSpPr txBox="1">
            <a:spLocks noGrp="1"/>
          </p:cNvSpPr>
          <p:nvPr>
            <p:ph type="subTitle" idx="7"/>
          </p:nvPr>
        </p:nvSpPr>
        <p:spPr>
          <a:xfrm>
            <a:off x="2505558" y="3223695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Kreatif</a:t>
            </a:r>
            <a:r>
              <a:rPr lang="en-US" dirty="0"/>
              <a:t> &amp; </a:t>
            </a:r>
            <a:r>
              <a:rPr lang="en-US" dirty="0" err="1"/>
              <a:t>Inovatif</a:t>
            </a:r>
            <a:endParaRPr dirty="0"/>
          </a:p>
        </p:txBody>
      </p:sp>
      <p:sp>
        <p:nvSpPr>
          <p:cNvPr id="2995" name="Google Shape;2995;p52"/>
          <p:cNvSpPr txBox="1">
            <a:spLocks noGrp="1"/>
          </p:cNvSpPr>
          <p:nvPr>
            <p:ph type="subTitle" idx="8"/>
          </p:nvPr>
        </p:nvSpPr>
        <p:spPr>
          <a:xfrm>
            <a:off x="2505558" y="3563754"/>
            <a:ext cx="1764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Selalu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Kreatif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&amp;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Inovatif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96" name="Google Shape;2996;p52"/>
          <p:cNvSpPr txBox="1">
            <a:spLocks noGrp="1"/>
          </p:cNvSpPr>
          <p:nvPr>
            <p:ph type="subTitle" idx="9"/>
          </p:nvPr>
        </p:nvSpPr>
        <p:spPr>
          <a:xfrm>
            <a:off x="4580583" y="3223698"/>
            <a:ext cx="1949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Selalu</a:t>
            </a:r>
            <a:r>
              <a:rPr lang="en-US" dirty="0"/>
              <a:t> </a:t>
            </a:r>
            <a:r>
              <a:rPr lang="en-US" dirty="0" err="1"/>
              <a:t>Mencoba</a:t>
            </a:r>
            <a:endParaRPr dirty="0"/>
          </a:p>
        </p:txBody>
      </p:sp>
      <p:sp>
        <p:nvSpPr>
          <p:cNvPr id="2997" name="Google Shape;2997;p52"/>
          <p:cNvSpPr txBox="1">
            <a:spLocks noGrp="1"/>
          </p:cNvSpPr>
          <p:nvPr>
            <p:ph type="subTitle" idx="13"/>
          </p:nvPr>
        </p:nvSpPr>
        <p:spPr>
          <a:xfrm>
            <a:off x="4580633" y="3563754"/>
            <a:ext cx="19491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Selalu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mencoba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dan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tidak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takut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gagal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42" name="Google Shape;13515;p76">
            <a:extLst>
              <a:ext uri="{FF2B5EF4-FFF2-40B4-BE49-F238E27FC236}">
                <a16:creationId xmlns:a16="http://schemas.microsoft.com/office/drawing/2014/main" id="{E57ADC3B-258B-48C0-BFA5-E6377DB378C7}"/>
              </a:ext>
            </a:extLst>
          </p:cNvPr>
          <p:cNvGrpSpPr/>
          <p:nvPr/>
        </p:nvGrpSpPr>
        <p:grpSpPr>
          <a:xfrm>
            <a:off x="4373534" y="1367979"/>
            <a:ext cx="396931" cy="373147"/>
            <a:chOff x="-42804750" y="1949600"/>
            <a:chExt cx="337125" cy="316925"/>
          </a:xfrm>
        </p:grpSpPr>
        <p:sp>
          <p:nvSpPr>
            <p:cNvPr id="43" name="Google Shape;13516;p76">
              <a:extLst>
                <a:ext uri="{FF2B5EF4-FFF2-40B4-BE49-F238E27FC236}">
                  <a16:creationId xmlns:a16="http://schemas.microsoft.com/office/drawing/2014/main" id="{E55B6A58-FA3D-4FFB-985E-AF630FDF0863}"/>
                </a:ext>
              </a:extLst>
            </p:cNvPr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517;p76">
              <a:extLst>
                <a:ext uri="{FF2B5EF4-FFF2-40B4-BE49-F238E27FC236}">
                  <a16:creationId xmlns:a16="http://schemas.microsoft.com/office/drawing/2014/main" id="{0A1F0A3A-D92B-4B58-8A23-EBBC651A3581}"/>
                </a:ext>
              </a:extLst>
            </p:cNvPr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518;p76">
              <a:extLst>
                <a:ext uri="{FF2B5EF4-FFF2-40B4-BE49-F238E27FC236}">
                  <a16:creationId xmlns:a16="http://schemas.microsoft.com/office/drawing/2014/main" id="{5A502969-840C-40DC-8EC2-3A3C41625C1C}"/>
                </a:ext>
              </a:extLst>
            </p:cNvPr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4622;p79">
            <a:extLst>
              <a:ext uri="{FF2B5EF4-FFF2-40B4-BE49-F238E27FC236}">
                <a16:creationId xmlns:a16="http://schemas.microsoft.com/office/drawing/2014/main" id="{36F98A94-6208-479A-83E7-654653EAEE13}"/>
              </a:ext>
            </a:extLst>
          </p:cNvPr>
          <p:cNvGrpSpPr/>
          <p:nvPr/>
        </p:nvGrpSpPr>
        <p:grpSpPr>
          <a:xfrm>
            <a:off x="2257000" y="1318818"/>
            <a:ext cx="306516" cy="358349"/>
            <a:chOff x="-48237000" y="2342650"/>
            <a:chExt cx="256800" cy="300225"/>
          </a:xfrm>
        </p:grpSpPr>
        <p:sp>
          <p:nvSpPr>
            <p:cNvPr id="71" name="Google Shape;14623;p79">
              <a:extLst>
                <a:ext uri="{FF2B5EF4-FFF2-40B4-BE49-F238E27FC236}">
                  <a16:creationId xmlns:a16="http://schemas.microsoft.com/office/drawing/2014/main" id="{71A4F174-90D5-460B-81CA-C464E8301A6B}"/>
                </a:ext>
              </a:extLst>
            </p:cNvPr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624;p79">
              <a:extLst>
                <a:ext uri="{FF2B5EF4-FFF2-40B4-BE49-F238E27FC236}">
                  <a16:creationId xmlns:a16="http://schemas.microsoft.com/office/drawing/2014/main" id="{0747D300-56DE-491A-A761-909C0769D6C4}"/>
                </a:ext>
              </a:extLst>
            </p:cNvPr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625;p79">
              <a:extLst>
                <a:ext uri="{FF2B5EF4-FFF2-40B4-BE49-F238E27FC236}">
                  <a16:creationId xmlns:a16="http://schemas.microsoft.com/office/drawing/2014/main" id="{19C7E4E9-99AD-401D-AA0B-FC7E0F0F892D}"/>
                </a:ext>
              </a:extLst>
            </p:cNvPr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14069;p77">
            <a:extLst>
              <a:ext uri="{FF2B5EF4-FFF2-40B4-BE49-F238E27FC236}">
                <a16:creationId xmlns:a16="http://schemas.microsoft.com/office/drawing/2014/main" id="{62255093-5101-4309-BCEA-48F12F8383E3}"/>
              </a:ext>
            </a:extLst>
          </p:cNvPr>
          <p:cNvGrpSpPr/>
          <p:nvPr/>
        </p:nvGrpSpPr>
        <p:grpSpPr>
          <a:xfrm>
            <a:off x="6529683" y="1380281"/>
            <a:ext cx="349457" cy="348542"/>
            <a:chOff x="3599700" y="1954475"/>
            <a:chExt cx="296175" cy="295400"/>
          </a:xfrm>
        </p:grpSpPr>
        <p:sp>
          <p:nvSpPr>
            <p:cNvPr id="76" name="Google Shape;14070;p77">
              <a:extLst>
                <a:ext uri="{FF2B5EF4-FFF2-40B4-BE49-F238E27FC236}">
                  <a16:creationId xmlns:a16="http://schemas.microsoft.com/office/drawing/2014/main" id="{5C26A95F-CCFB-413B-B999-05A223D4293D}"/>
                </a:ext>
              </a:extLst>
            </p:cNvPr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071;p77">
              <a:extLst>
                <a:ext uri="{FF2B5EF4-FFF2-40B4-BE49-F238E27FC236}">
                  <a16:creationId xmlns:a16="http://schemas.microsoft.com/office/drawing/2014/main" id="{69194BB7-8D58-401A-A65D-DC1805AFFD51}"/>
                </a:ext>
              </a:extLst>
            </p:cNvPr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072;p77">
              <a:extLst>
                <a:ext uri="{FF2B5EF4-FFF2-40B4-BE49-F238E27FC236}">
                  <a16:creationId xmlns:a16="http://schemas.microsoft.com/office/drawing/2014/main" id="{BA2F5CD3-5CE8-46A6-B394-781C15E9C280}"/>
                </a:ext>
              </a:extLst>
            </p:cNvPr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13921;p77">
            <a:extLst>
              <a:ext uri="{FF2B5EF4-FFF2-40B4-BE49-F238E27FC236}">
                <a16:creationId xmlns:a16="http://schemas.microsoft.com/office/drawing/2014/main" id="{F6B370EE-0167-4174-B62B-5FA625D68C1B}"/>
              </a:ext>
            </a:extLst>
          </p:cNvPr>
          <p:cNvGrpSpPr/>
          <p:nvPr/>
        </p:nvGrpSpPr>
        <p:grpSpPr>
          <a:xfrm>
            <a:off x="3204684" y="2870456"/>
            <a:ext cx="366648" cy="366420"/>
            <a:chOff x="6479471" y="2079003"/>
            <a:chExt cx="348923" cy="348706"/>
          </a:xfrm>
        </p:grpSpPr>
        <p:sp>
          <p:nvSpPr>
            <p:cNvPr id="80" name="Google Shape;13922;p77">
              <a:extLst>
                <a:ext uri="{FF2B5EF4-FFF2-40B4-BE49-F238E27FC236}">
                  <a16:creationId xmlns:a16="http://schemas.microsoft.com/office/drawing/2014/main" id="{D0FCDC94-D494-4AFC-B0BA-8D4CAF7D8575}"/>
                </a:ext>
              </a:extLst>
            </p:cNvPr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" name="Google Shape;13923;p77">
              <a:extLst>
                <a:ext uri="{FF2B5EF4-FFF2-40B4-BE49-F238E27FC236}">
                  <a16:creationId xmlns:a16="http://schemas.microsoft.com/office/drawing/2014/main" id="{EE78014C-6955-4DFF-B5F5-FDFE8133A2EA}"/>
                </a:ext>
              </a:extLst>
            </p:cNvPr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82" name="Google Shape;13924;p77">
                <a:extLst>
                  <a:ext uri="{FF2B5EF4-FFF2-40B4-BE49-F238E27FC236}">
                    <a16:creationId xmlns:a16="http://schemas.microsoft.com/office/drawing/2014/main" id="{D3E7C321-83EE-4D4B-9E5C-25314B5AB1BE}"/>
                  </a:ext>
                </a:extLst>
              </p:cNvPr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3925;p77">
                <a:extLst>
                  <a:ext uri="{FF2B5EF4-FFF2-40B4-BE49-F238E27FC236}">
                    <a16:creationId xmlns:a16="http://schemas.microsoft.com/office/drawing/2014/main" id="{6A966EAA-BAE1-40CE-A288-317C22EBA69E}"/>
                  </a:ext>
                </a:extLst>
              </p:cNvPr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3926;p77">
                <a:extLst>
                  <a:ext uri="{FF2B5EF4-FFF2-40B4-BE49-F238E27FC236}">
                    <a16:creationId xmlns:a16="http://schemas.microsoft.com/office/drawing/2014/main" id="{430E974B-BBA4-473D-868D-EAEF8A8AC69C}"/>
                  </a:ext>
                </a:extLst>
              </p:cNvPr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3927;p77">
                <a:extLst>
                  <a:ext uri="{FF2B5EF4-FFF2-40B4-BE49-F238E27FC236}">
                    <a16:creationId xmlns:a16="http://schemas.microsoft.com/office/drawing/2014/main" id="{39976E63-3F12-4AEB-B8ED-871FEE3FAB0C}"/>
                  </a:ext>
                </a:extLst>
              </p:cNvPr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3928;p77">
                <a:extLst>
                  <a:ext uri="{FF2B5EF4-FFF2-40B4-BE49-F238E27FC236}">
                    <a16:creationId xmlns:a16="http://schemas.microsoft.com/office/drawing/2014/main" id="{B170A939-3F8B-41B5-BDBF-95CB1F31E612}"/>
                  </a:ext>
                </a:extLst>
              </p:cNvPr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3929;p77">
                <a:extLst>
                  <a:ext uri="{FF2B5EF4-FFF2-40B4-BE49-F238E27FC236}">
                    <a16:creationId xmlns:a16="http://schemas.microsoft.com/office/drawing/2014/main" id="{A258C413-4878-4AEB-900C-CA6582ADA8F2}"/>
                  </a:ext>
                </a:extLst>
              </p:cNvPr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3930;p77">
                <a:extLst>
                  <a:ext uri="{FF2B5EF4-FFF2-40B4-BE49-F238E27FC236}">
                    <a16:creationId xmlns:a16="http://schemas.microsoft.com/office/drawing/2014/main" id="{BB03A947-B47F-41B2-836F-80C0F0C21C7B}"/>
                  </a:ext>
                </a:extLst>
              </p:cNvPr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" name="Google Shape;5009;p69">
            <a:extLst>
              <a:ext uri="{FF2B5EF4-FFF2-40B4-BE49-F238E27FC236}">
                <a16:creationId xmlns:a16="http://schemas.microsoft.com/office/drawing/2014/main" id="{60FD9549-410A-4460-AEA1-FB4A54FFD4F4}"/>
              </a:ext>
            </a:extLst>
          </p:cNvPr>
          <p:cNvGrpSpPr/>
          <p:nvPr/>
        </p:nvGrpSpPr>
        <p:grpSpPr>
          <a:xfrm>
            <a:off x="5235602" y="2793017"/>
            <a:ext cx="437699" cy="457200"/>
            <a:chOff x="4815575" y="1416800"/>
            <a:chExt cx="73750" cy="71400"/>
          </a:xfrm>
        </p:grpSpPr>
        <p:sp>
          <p:nvSpPr>
            <p:cNvPr id="90" name="Google Shape;5010;p69">
              <a:extLst>
                <a:ext uri="{FF2B5EF4-FFF2-40B4-BE49-F238E27FC236}">
                  <a16:creationId xmlns:a16="http://schemas.microsoft.com/office/drawing/2014/main" id="{EAC951E0-3990-46CE-9BEA-C7D3A6E70E59}"/>
                </a:ext>
              </a:extLst>
            </p:cNvPr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011;p69">
              <a:extLst>
                <a:ext uri="{FF2B5EF4-FFF2-40B4-BE49-F238E27FC236}">
                  <a16:creationId xmlns:a16="http://schemas.microsoft.com/office/drawing/2014/main" id="{791A23C0-F3C0-4B9F-8435-56F454EE4201}"/>
                </a:ext>
              </a:extLst>
            </p:cNvPr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012;p69">
              <a:extLst>
                <a:ext uri="{FF2B5EF4-FFF2-40B4-BE49-F238E27FC236}">
                  <a16:creationId xmlns:a16="http://schemas.microsoft.com/office/drawing/2014/main" id="{989A092F-2C61-4238-A338-C4089587A231}"/>
                </a:ext>
              </a:extLst>
            </p:cNvPr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8503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39"/>
          <p:cNvGrpSpPr/>
          <p:nvPr/>
        </p:nvGrpSpPr>
        <p:grpSpPr>
          <a:xfrm>
            <a:off x="3721006" y="526916"/>
            <a:ext cx="1679127" cy="1679127"/>
            <a:chOff x="3614228" y="234880"/>
            <a:chExt cx="1915500" cy="1915500"/>
          </a:xfrm>
        </p:grpSpPr>
        <p:sp>
          <p:nvSpPr>
            <p:cNvPr id="2163" name="Google Shape;2163;p39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9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65" name="Google Shape;2165;p39"/>
          <p:cNvSpPr txBox="1"/>
          <p:nvPr/>
        </p:nvSpPr>
        <p:spPr>
          <a:xfrm>
            <a:off x="4027745" y="1473608"/>
            <a:ext cx="10656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Motivation</a:t>
            </a:r>
            <a:endParaRPr lang="en-ID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166" name="Google Shape;2166;p39"/>
          <p:cNvGrpSpPr/>
          <p:nvPr/>
        </p:nvGrpSpPr>
        <p:grpSpPr>
          <a:xfrm>
            <a:off x="4265112" y="950661"/>
            <a:ext cx="591455" cy="590639"/>
            <a:chOff x="1190625" y="238125"/>
            <a:chExt cx="5238755" cy="5231521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1"/>
              <a:ext cx="5238755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8" y="1284803"/>
              <a:ext cx="1389301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5" y="4080346"/>
              <a:ext cx="173676" cy="260496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1" y="1227000"/>
              <a:ext cx="1473730" cy="2679697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5" y="3472525"/>
              <a:ext cx="607822" cy="173702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2" y="3925971"/>
              <a:ext cx="631949" cy="566846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30" y="4167175"/>
              <a:ext cx="173676" cy="607821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4" y="1564670"/>
              <a:ext cx="735678" cy="342524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3"/>
              <a:ext cx="706723" cy="574074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4" y="238125"/>
              <a:ext cx="344925" cy="738078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5569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Presiden</a:t>
            </a:r>
            <a:r>
              <a:rPr lang="en-US" dirty="0"/>
              <a:t> Habibie -</a:t>
            </a:r>
            <a:endParaRPr lang="en-ID" dirty="0"/>
          </a:p>
        </p:txBody>
      </p:sp>
      <p:sp>
        <p:nvSpPr>
          <p:cNvPr id="2178" name="Google Shape;2178;p39"/>
          <p:cNvSpPr txBox="1">
            <a:spLocks noGrp="1"/>
          </p:cNvSpPr>
          <p:nvPr>
            <p:ph type="subTitle" idx="1"/>
          </p:nvPr>
        </p:nvSpPr>
        <p:spPr>
          <a:xfrm>
            <a:off x="2155698" y="3054096"/>
            <a:ext cx="4809600" cy="11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Adobe Kaiti Std R" panose="02020400000000000000" pitchFamily="18" charset="-128"/>
              <a:ea typeface="Adobe Kaiti Std R" panose="02020400000000000000" pitchFamily="18" charset="-128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dobe Kaiti Std R" panose="02020400000000000000" pitchFamily="18" charset="-128"/>
                <a:ea typeface="Adobe Kaiti Std R" panose="02020400000000000000" pitchFamily="18" charset="-128"/>
                <a:sym typeface="Barlow Semi Condensed"/>
              </a:rPr>
              <a:t>“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Tidak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ada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gunanya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IQ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anda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tinggi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namun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malas,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tidak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memiliki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disiplin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penting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adalah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anda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sehat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mau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berkorban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masa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depan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cerah</a:t>
            </a:r>
            <a:r>
              <a:rPr lang="en-ID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”</a:t>
            </a:r>
            <a:br>
              <a:rPr lang="en-ID" dirty="0">
                <a:latin typeface="Adobe Kaiti Std R" panose="02020400000000000000" pitchFamily="18" charset="-128"/>
                <a:ea typeface="Adobe Kaiti Std R" panose="02020400000000000000" pitchFamily="18" charset="-128"/>
              </a:rPr>
            </a:br>
            <a:endParaRPr dirty="0">
              <a:latin typeface="Adobe Kaiti Std R" panose="02020400000000000000" pitchFamily="18" charset="-128"/>
              <a:ea typeface="Adobe Kaiti Std R" panose="02020400000000000000" pitchFamily="18" charset="-128"/>
              <a:sym typeface="Barlow Semi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5888914-8ECC-4571-A380-CB93C37CE1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80895" y="2050732"/>
            <a:ext cx="1042035" cy="10420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B9F697-16C4-4BB5-950C-B95DA5970648}"/>
              </a:ext>
            </a:extLst>
          </p:cNvPr>
          <p:cNvSpPr txBox="1"/>
          <p:nvPr/>
        </p:nvSpPr>
        <p:spPr>
          <a:xfrm>
            <a:off x="3232150" y="2279361"/>
            <a:ext cx="401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chemeClr val="bg1"/>
                </a:solidFill>
              </a:rPr>
              <a:t>Sekian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Terimakasih</a:t>
            </a:r>
            <a:endParaRPr lang="en-ID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 Of Content be Discussed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Mengenal</a:t>
            </a:r>
            <a:endParaRPr lang="en-ID" dirty="0"/>
          </a:p>
        </p:txBody>
      </p:sp>
      <p:sp>
        <p:nvSpPr>
          <p:cNvPr id="2226" name="Google Shape;2226;p41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/>
              <a:t>A</a:t>
            </a:r>
            <a:r>
              <a:rPr lang="en" sz="1600" dirty="0"/>
              <a:t>pa itu Front-end Developer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Bagaimana</a:t>
            </a:r>
            <a:endParaRPr dirty="0"/>
          </a:p>
        </p:txBody>
      </p:sp>
      <p:sp>
        <p:nvSpPr>
          <p:cNvPr id="2228" name="Google Shape;2228;p41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Saya </a:t>
            </a:r>
            <a:r>
              <a:rPr lang="en-US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memulai</a:t>
            </a:r>
            <a:r>
              <a:rPr lang="en-U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menjadi</a:t>
            </a:r>
            <a:r>
              <a:rPr lang="en-U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seorang</a:t>
            </a:r>
            <a:r>
              <a:rPr lang="en-U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Front-end Developer</a:t>
            </a:r>
            <a:endParaRPr lang="en-US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Skill Penting</a:t>
            </a:r>
            <a:endParaRPr dirty="0"/>
          </a:p>
        </p:txBody>
      </p:sp>
      <p:sp>
        <p:nvSpPr>
          <p:cNvPr id="2230" name="Google Shape;2230;p41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Yang harus di kuasai seorang Front-end Developer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Tools</a:t>
            </a:r>
            <a:endParaRPr dirty="0"/>
          </a:p>
        </p:txBody>
      </p:sp>
      <p:sp>
        <p:nvSpPr>
          <p:cNvPr id="2232" name="Google Shape;2232;p41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Yang digunakan seorang Front-end Developer 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1623369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5263298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  <p:extLst>
      <p:ext uri="{BB962C8B-B14F-4D97-AF65-F5344CB8AC3E}">
        <p14:creationId xmlns:p14="http://schemas.microsoft.com/office/powerpoint/2010/main" val="3210828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dirty="0" err="1"/>
              <a:t>Mengenal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57" name="Google Shape;2157;p38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Apa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-US" dirty="0" err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itu</a:t>
            </a: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 Front-end Developer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B2A07E-B5B2-4E0E-A510-FCD658261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4425" y="1352551"/>
            <a:ext cx="6972299" cy="2524124"/>
          </a:xfrm>
        </p:spPr>
        <p:txBody>
          <a:bodyPr/>
          <a:lstStyle/>
          <a:p>
            <a:r>
              <a:rPr lang="en-US" b="1" dirty="0"/>
              <a:t>Front-end developer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mengimplementasikan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design </a:t>
            </a:r>
            <a:r>
              <a:rPr lang="en-US" dirty="0" err="1"/>
              <a:t>menjadi</a:t>
            </a:r>
            <a:r>
              <a:rPr lang="en-US" dirty="0"/>
              <a:t> User Interface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website </a:t>
            </a:r>
            <a:r>
              <a:rPr lang="en-US" dirty="0" err="1"/>
              <a:t>ataupun</a:t>
            </a:r>
            <a:r>
              <a:rPr lang="en-US" dirty="0"/>
              <a:t> </a:t>
            </a:r>
            <a:r>
              <a:rPr lang="en-US" dirty="0" err="1"/>
              <a:t>aplikasi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Tugas</a:t>
            </a:r>
            <a:r>
              <a:rPr lang="en-US" b="1" dirty="0"/>
              <a:t> </a:t>
            </a:r>
            <a:r>
              <a:rPr lang="en-US" b="1" dirty="0" err="1"/>
              <a:t>seorang</a:t>
            </a:r>
            <a:r>
              <a:rPr lang="en-US" b="1" dirty="0"/>
              <a:t> Front-end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Menjadikan</a:t>
            </a:r>
            <a:r>
              <a:rPr lang="en-US" dirty="0"/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desain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dibuat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oleh 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UI designer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 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dalam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bentuk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lebih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interaktif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dan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membuat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desain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tersebut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menjadi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lebih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hidup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. Front-end developer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bertanggung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jawab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atas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semua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berkaitan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dengan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tampilan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luar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. Nah,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untuk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membuat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suatu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situs website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atau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aplikasi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,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maka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dibutuhkan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juga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seorang</a:t>
            </a:r>
            <a:r>
              <a:rPr lang="en-ID" b="0" i="0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 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Back-end Developer </a:t>
            </a:r>
            <a:r>
              <a:rPr lang="en-ID" b="0" i="1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sebagai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1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seorang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yang </a:t>
            </a:r>
            <a:r>
              <a:rPr lang="en-ID" b="0" i="1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mengerjakan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back-side </a:t>
            </a:r>
            <a:r>
              <a:rPr lang="en-ID" b="0" i="1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dari</a:t>
            </a:r>
            <a:r>
              <a:rPr lang="en-ID" b="0" i="1" dirty="0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 </a:t>
            </a:r>
            <a:r>
              <a:rPr lang="en-ID" b="0" i="1" dirty="0" err="1">
                <a:solidFill>
                  <a:srgbClr val="333333"/>
                </a:solidFill>
                <a:effectLst/>
                <a:latin typeface="Barlow Semi Condensed" panose="00000506000000000000" pitchFamily="2" charset="0"/>
              </a:rPr>
              <a:t>aplikasi</a:t>
            </a:r>
            <a:endParaRPr lang="en-ID" dirty="0">
              <a:latin typeface="Barlow Semi Condensed" panose="00000506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6E1D59-1A2E-4185-A280-9B39EE40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sih</a:t>
            </a:r>
            <a:r>
              <a:rPr lang="en-US" dirty="0"/>
              <a:t> Front-end Developer ?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32508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2. </a:t>
            </a:r>
            <a:r>
              <a:rPr lang="en-US" sz="2800" dirty="0" err="1"/>
              <a:t>Bagaimana</a:t>
            </a:r>
            <a:r>
              <a:rPr lang="en-US" sz="2800" dirty="0"/>
              <a:t> </a:t>
            </a:r>
            <a:r>
              <a:rPr lang="en-US" sz="2800" dirty="0" err="1"/>
              <a:t>memulai</a:t>
            </a:r>
            <a:r>
              <a:rPr lang="en-US" sz="2800" dirty="0"/>
              <a:t> </a:t>
            </a:r>
            <a:r>
              <a:rPr lang="en-US" sz="2800" dirty="0" err="1"/>
              <a:t>menjadi</a:t>
            </a:r>
            <a:r>
              <a:rPr lang="en-US" sz="2800" dirty="0"/>
              <a:t> </a:t>
            </a:r>
            <a:r>
              <a:rPr lang="en-US" sz="2800" dirty="0" err="1"/>
              <a:t>seorang</a:t>
            </a:r>
            <a:r>
              <a:rPr lang="en-US" sz="2800" dirty="0"/>
              <a:t> Front-end Developer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52543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2439-18D4-4ECB-98F9-741A1C7DE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Steps to Become Front-end Developer</a:t>
            </a:r>
            <a:endParaRPr lang="en-ID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14169-92EA-4761-A237-4A3963BFB5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1600" dirty="0" err="1"/>
              <a:t>Menyiapkan</a:t>
            </a:r>
            <a:r>
              <a:rPr lang="en-US" sz="1600" dirty="0"/>
              <a:t> Mental &amp; </a:t>
            </a:r>
            <a:r>
              <a:rPr lang="en-US" sz="1600" dirty="0" err="1"/>
              <a:t>Niat</a:t>
            </a:r>
            <a:r>
              <a:rPr lang="en-US" sz="1600" dirty="0"/>
              <a:t> yang </a:t>
            </a:r>
            <a:r>
              <a:rPr lang="en-US" sz="1600" dirty="0" err="1"/>
              <a:t>kuat</a:t>
            </a:r>
            <a:r>
              <a:rPr lang="en-US" sz="1600" dirty="0"/>
              <a:t>.</a:t>
            </a:r>
          </a:p>
          <a:p>
            <a:pPr>
              <a:spcAft>
                <a:spcPts val="600"/>
              </a:spcAft>
            </a:pPr>
            <a:r>
              <a:rPr lang="en-US" sz="1600" dirty="0" err="1"/>
              <a:t>Siap</a:t>
            </a:r>
            <a:r>
              <a:rPr lang="en-US" sz="1600" dirty="0"/>
              <a:t> Life Long Learning ( </a:t>
            </a:r>
            <a:r>
              <a:rPr lang="en-US" sz="1600" dirty="0" err="1"/>
              <a:t>Belajar</a:t>
            </a:r>
            <a:r>
              <a:rPr lang="en-US" sz="1600" dirty="0"/>
              <a:t> </a:t>
            </a:r>
            <a:r>
              <a:rPr lang="en-US" sz="1600" dirty="0" err="1"/>
              <a:t>Selamanya</a:t>
            </a:r>
            <a:r>
              <a:rPr lang="en-US" sz="1600" dirty="0"/>
              <a:t> ).</a:t>
            </a:r>
          </a:p>
          <a:p>
            <a:pPr>
              <a:spcAft>
                <a:spcPts val="600"/>
              </a:spcAft>
            </a:pPr>
            <a:r>
              <a:rPr lang="en-US" sz="1600" dirty="0" err="1"/>
              <a:t>Mempelajari</a:t>
            </a:r>
            <a:r>
              <a:rPr lang="en-US" sz="1600" dirty="0"/>
              <a:t> basic </a:t>
            </a:r>
            <a:r>
              <a:rPr lang="en-US" sz="1600" dirty="0" err="1"/>
              <a:t>dari</a:t>
            </a:r>
            <a:r>
              <a:rPr lang="en-US" sz="1600" dirty="0"/>
              <a:t> Design.</a:t>
            </a:r>
          </a:p>
          <a:p>
            <a:pPr>
              <a:spcAft>
                <a:spcPts val="600"/>
              </a:spcAft>
            </a:pPr>
            <a:r>
              <a:rPr lang="en-US" sz="1600" dirty="0" err="1"/>
              <a:t>Mempelajari</a:t>
            </a:r>
            <a:r>
              <a:rPr lang="en-US" sz="1600" dirty="0"/>
              <a:t> Bahasa </a:t>
            </a:r>
            <a:r>
              <a:rPr lang="en-US" sz="1600" dirty="0" err="1"/>
              <a:t>pemrograman</a:t>
            </a:r>
            <a:r>
              <a:rPr lang="en-US" sz="1600" dirty="0"/>
              <a:t> </a:t>
            </a:r>
            <a:r>
              <a:rPr lang="en-US" sz="1600" dirty="0" err="1"/>
              <a:t>seperti</a:t>
            </a:r>
            <a:r>
              <a:rPr lang="en-US" sz="1600" dirty="0"/>
              <a:t> HTML , CSS , JavaScript </a:t>
            </a:r>
            <a:r>
              <a:rPr lang="en-US" sz="1600" dirty="0" err="1"/>
              <a:t>dsb</a:t>
            </a:r>
            <a:endParaRPr lang="en-US" sz="1600" dirty="0"/>
          </a:p>
          <a:p>
            <a:pPr>
              <a:spcAft>
                <a:spcPts val="600"/>
              </a:spcAft>
            </a:pPr>
            <a:r>
              <a:rPr lang="en-ID" sz="1600" dirty="0" err="1"/>
              <a:t>Berani</a:t>
            </a:r>
            <a:r>
              <a:rPr lang="en-ID" sz="1600" dirty="0"/>
              <a:t> </a:t>
            </a:r>
            <a:r>
              <a:rPr lang="en-ID" sz="1600" dirty="0" err="1"/>
              <a:t>mencoba</a:t>
            </a:r>
            <a:r>
              <a:rPr lang="en-ID" sz="1600" dirty="0"/>
              <a:t> / </a:t>
            </a:r>
            <a:r>
              <a:rPr lang="en-ID" sz="1600" dirty="0" err="1"/>
              <a:t>praktek</a:t>
            </a:r>
            <a:r>
              <a:rPr lang="en-ID" sz="1600" dirty="0"/>
              <a:t> dan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takut</a:t>
            </a:r>
            <a:r>
              <a:rPr lang="en-ID" sz="1600" dirty="0"/>
              <a:t> </a:t>
            </a:r>
            <a:r>
              <a:rPr lang="en-ID" sz="1600" dirty="0" err="1"/>
              <a:t>dengan</a:t>
            </a:r>
            <a:r>
              <a:rPr lang="en-ID" sz="1600" dirty="0"/>
              <a:t> error</a:t>
            </a:r>
          </a:p>
          <a:p>
            <a:pPr>
              <a:spcAft>
                <a:spcPts val="600"/>
              </a:spcAft>
            </a:pPr>
            <a:r>
              <a:rPr lang="en-ID" sz="1600" dirty="0" err="1"/>
              <a:t>Belajar</a:t>
            </a:r>
            <a:r>
              <a:rPr lang="en-ID" sz="1600" dirty="0"/>
              <a:t> Version Control ( Git )</a:t>
            </a:r>
          </a:p>
          <a:p>
            <a:pPr>
              <a:spcAft>
                <a:spcPts val="600"/>
              </a:spcAft>
            </a:pPr>
            <a:r>
              <a:rPr lang="en-ID" sz="1600" dirty="0" err="1"/>
              <a:t>Meningkatkan</a:t>
            </a:r>
            <a:r>
              <a:rPr lang="en-ID" sz="1600" dirty="0"/>
              <a:t> </a:t>
            </a:r>
            <a:r>
              <a:rPr lang="en-ID" sz="1600" dirty="0" err="1"/>
              <a:t>Keterampilan</a:t>
            </a:r>
            <a:endParaRPr lang="en-ID" sz="1600" dirty="0"/>
          </a:p>
        </p:txBody>
      </p:sp>
    </p:spTree>
    <p:extLst>
      <p:ext uri="{BB962C8B-B14F-4D97-AF65-F5344CB8AC3E}">
        <p14:creationId xmlns:p14="http://schemas.microsoft.com/office/powerpoint/2010/main" val="2125421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154F-1994-4704-950B-ECCA9D01A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0" y="1631061"/>
            <a:ext cx="3200400" cy="804600"/>
          </a:xfrm>
        </p:spPr>
        <p:txBody>
          <a:bodyPr/>
          <a:lstStyle/>
          <a:p>
            <a:r>
              <a:rPr lang="en-US" dirty="0"/>
              <a:t>3. S</a:t>
            </a:r>
            <a:r>
              <a:rPr lang="en-ID" dirty="0"/>
              <a:t>kill </a:t>
            </a:r>
            <a:r>
              <a:rPr lang="en-ID" dirty="0" err="1"/>
              <a:t>penting</a:t>
            </a:r>
            <a:r>
              <a:rPr lang="en-ID" dirty="0"/>
              <a:t>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B8C7B4-C0EF-4F5E-BD0D-1F6F50A20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3225" y="2399157"/>
            <a:ext cx="3200400" cy="685800"/>
          </a:xfrm>
        </p:spPr>
        <p:txBody>
          <a:bodyPr/>
          <a:lstStyle/>
          <a:p>
            <a:r>
              <a:rPr lang="en-US" dirty="0"/>
              <a:t>Yang Harus </a:t>
            </a:r>
            <a:r>
              <a:rPr lang="en-US" dirty="0" err="1"/>
              <a:t>Dikuasai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Front-end Developer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44279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2460F-B980-4C23-86F9-110B25495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186" y="298972"/>
            <a:ext cx="4135628" cy="576000"/>
          </a:xfrm>
        </p:spPr>
        <p:txBody>
          <a:bodyPr/>
          <a:lstStyle/>
          <a:p>
            <a:r>
              <a:rPr lang="en-US" dirty="0"/>
              <a:t>Skill Yang Harus Di </a:t>
            </a:r>
            <a:r>
              <a:rPr lang="en-US" dirty="0" err="1"/>
              <a:t>Kuasai</a:t>
            </a:r>
            <a:r>
              <a:rPr lang="en-US" dirty="0"/>
              <a:t> Front-end Developer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22681-7A24-4BD0-BBF5-833523A2BA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Paham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ID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D0578B6-5393-45E5-A700-7E9E94BA1EF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ID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EECB080-99A6-45FE-A131-0B3D37BE72BF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dirty="0"/>
              <a:t>HTML,CSS,JS</a:t>
            </a:r>
            <a:endParaRPr lang="en-ID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716E76E-A00F-4703-8EAB-BAB78EE82A93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Mahir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HTMl</a:t>
            </a:r>
            <a:r>
              <a:rPr lang="en-US" dirty="0">
                <a:solidFill>
                  <a:schemeClr val="tx1"/>
                </a:solidFill>
              </a:rPr>
              <a:t> , CSS dan JavaScript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6F4BD0F-9C0A-49B7-A459-7924450A954B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dirty="0"/>
              <a:t>Tools Design</a:t>
            </a:r>
            <a:endParaRPr lang="en-ID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2314543-6B53-4A53-A15A-DD186F3D5D0A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dirty="0" err="1"/>
              <a:t>Paham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tools design</a:t>
            </a:r>
            <a:endParaRPr lang="en-ID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77035CD7-5001-4297-9A4C-3BB82576265E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2496975" y="3097965"/>
            <a:ext cx="1764900" cy="457200"/>
          </a:xfrm>
        </p:spPr>
        <p:txBody>
          <a:bodyPr/>
          <a:lstStyle/>
          <a:p>
            <a:r>
              <a:rPr lang="en-US" dirty="0"/>
              <a:t>Problem Solving</a:t>
            </a:r>
            <a:endParaRPr lang="en-ID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F8716CA-ED73-4FEB-9E07-7188E0C97123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2496975" y="3438024"/>
            <a:ext cx="1764900" cy="610800"/>
          </a:xfrm>
        </p:spPr>
        <p:txBody>
          <a:bodyPr/>
          <a:lstStyle/>
          <a:p>
            <a:r>
              <a:rPr lang="en-US" dirty="0" err="1"/>
              <a:t>Paham</a:t>
            </a:r>
            <a:r>
              <a:rPr lang="en-US" dirty="0"/>
              <a:t> &amp; </a:t>
            </a:r>
            <a:r>
              <a:rPr lang="en-US" dirty="0" err="1"/>
              <a:t>tahu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mengatasi</a:t>
            </a:r>
            <a:r>
              <a:rPr lang="en-US" dirty="0"/>
              <a:t> error yang </a:t>
            </a:r>
            <a:r>
              <a:rPr lang="en-US" dirty="0" err="1"/>
              <a:t>muncul</a:t>
            </a:r>
            <a:endParaRPr lang="en-ID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A989DE5-B607-42B8-9051-FB9BD9316ABF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4572000" y="3097968"/>
            <a:ext cx="1949100" cy="457200"/>
          </a:xfrm>
        </p:spPr>
        <p:txBody>
          <a:bodyPr/>
          <a:lstStyle/>
          <a:p>
            <a:r>
              <a:rPr lang="en-US" dirty="0" err="1"/>
              <a:t>Berkomunikasi</a:t>
            </a:r>
            <a:endParaRPr lang="en-ID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CFE5678A-ACE3-4BE4-B9CB-7C7220D17471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4572050" y="3438024"/>
            <a:ext cx="1949100" cy="610800"/>
          </a:xfrm>
        </p:spPr>
        <p:txBody>
          <a:bodyPr/>
          <a:lstStyle/>
          <a:p>
            <a:r>
              <a:rPr lang="en-US" dirty="0" err="1"/>
              <a:t>Mahir</a:t>
            </a:r>
            <a:r>
              <a:rPr lang="en-US" dirty="0"/>
              <a:t> </a:t>
            </a:r>
            <a:r>
              <a:rPr lang="en-US" dirty="0" err="1"/>
              <a:t>berkomunikasi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client, </a:t>
            </a:r>
            <a:r>
              <a:rPr lang="en-US" dirty="0" err="1"/>
              <a:t>bos</a:t>
            </a:r>
            <a:r>
              <a:rPr lang="en-US" dirty="0"/>
              <a:t> </a:t>
            </a:r>
            <a:r>
              <a:rPr lang="en-US" dirty="0" err="1"/>
              <a:t>ataupun</a:t>
            </a:r>
            <a:r>
              <a:rPr lang="en-US" dirty="0"/>
              <a:t> </a:t>
            </a:r>
            <a:r>
              <a:rPr lang="en-US" dirty="0" err="1"/>
              <a:t>tim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6169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A17A2-A236-4EA2-B813-C9235751D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Tools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748BD-F6BC-48CC-BC0B-D90175AE1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3280" y="2361601"/>
            <a:ext cx="2823210" cy="1117854"/>
          </a:xfrm>
        </p:spPr>
        <p:txBody>
          <a:bodyPr/>
          <a:lstStyle/>
          <a:p>
            <a:r>
              <a:rPr lang="en-US" sz="2000" dirty="0"/>
              <a:t>Yang di </a:t>
            </a:r>
            <a:r>
              <a:rPr lang="en-US" sz="2000" dirty="0" err="1"/>
              <a:t>gunakan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seorang</a:t>
            </a:r>
            <a:r>
              <a:rPr lang="en-US" sz="2000" dirty="0"/>
              <a:t> Front-end Developer</a:t>
            </a:r>
            <a:endParaRPr lang="en-ID" sz="2000" dirty="0"/>
          </a:p>
        </p:txBody>
      </p:sp>
    </p:spTree>
    <p:extLst>
      <p:ext uri="{BB962C8B-B14F-4D97-AF65-F5344CB8AC3E}">
        <p14:creationId xmlns:p14="http://schemas.microsoft.com/office/powerpoint/2010/main" val="2718501641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408</Words>
  <Application>Microsoft Office PowerPoint</Application>
  <PresentationFormat>On-screen Show (16:9)</PresentationFormat>
  <Paragraphs>76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Fjalla One</vt:lpstr>
      <vt:lpstr>Barlow Semi Condensed Medium</vt:lpstr>
      <vt:lpstr>Abel</vt:lpstr>
      <vt:lpstr>Barlow Semi Condensed</vt:lpstr>
      <vt:lpstr>Proxima Nova Semibold</vt:lpstr>
      <vt:lpstr>Proxima Nova</vt:lpstr>
      <vt:lpstr>Adobe Kaiti Std R</vt:lpstr>
      <vt:lpstr>Arial</vt:lpstr>
      <vt:lpstr>Technology Consulting by Slidesgo</vt:lpstr>
      <vt:lpstr>Slidesgo Final Pages</vt:lpstr>
      <vt:lpstr>Become To Front-end Junior Programmer</vt:lpstr>
      <vt:lpstr>Table Of Content be Discussed</vt:lpstr>
      <vt:lpstr>Mengenal</vt:lpstr>
      <vt:lpstr>Apa sih Front-end Developer ?</vt:lpstr>
      <vt:lpstr>2. Bagaimana memulai menjadi seorang Front-end Developer</vt:lpstr>
      <vt:lpstr>Steps to Become Front-end Developer</vt:lpstr>
      <vt:lpstr>3. Skill penting </vt:lpstr>
      <vt:lpstr>Skill Yang Harus Di Kuasai Front-end Developer</vt:lpstr>
      <vt:lpstr>4. Tools</vt:lpstr>
      <vt:lpstr>Tools Yang Sering Digunakan</vt:lpstr>
      <vt:lpstr>TIPS</vt:lpstr>
      <vt:lpstr>- Presiden Habibie 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Become To Front-end Junior Programmer</dc:title>
  <dc:creator>alulgans</dc:creator>
  <cp:lastModifiedBy>Alul</cp:lastModifiedBy>
  <cp:revision>34</cp:revision>
  <dcterms:modified xsi:type="dcterms:W3CDTF">2022-06-07T03:47:51Z</dcterms:modified>
</cp:coreProperties>
</file>